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2" r:id="rId2"/>
    <p:sldId id="257" r:id="rId3"/>
    <p:sldId id="280" r:id="rId4"/>
    <p:sldId id="279" r:id="rId5"/>
    <p:sldId id="274" r:id="rId6"/>
    <p:sldId id="275" r:id="rId7"/>
    <p:sldId id="263" r:id="rId8"/>
    <p:sldId id="276" r:id="rId9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706" autoAdjust="0"/>
  </p:normalViewPr>
  <p:slideViewPr>
    <p:cSldViewPr snapToGrid="0">
      <p:cViewPr varScale="1">
        <p:scale>
          <a:sx n="132" d="100"/>
          <a:sy n="132" d="100"/>
        </p:scale>
        <p:origin x="103" y="281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02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23061FF-53CE-4062-95CB-5EC71354EA65}" type="datetime1">
              <a:rPr lang="fr-FR" smtClean="0"/>
              <a:t>23/09/2024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C45A1-B47E-47AB-A55D-B05B8103EBBA}" type="datetime1">
              <a:rPr lang="fr-FR" smtClean="0"/>
              <a:pPr/>
              <a:t>23/09/2024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fr-FR" noProof="0" smtClean="0"/>
              <a:t>1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0413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fr-FR" noProof="0" smtClean="0"/>
              <a:t>2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96247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BD8E7-1312-41F3-99C4-6DA5AF89196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481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fr-FR" noProof="0" smtClean="0"/>
              <a:t>5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06447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fr-FR" noProof="0" smtClean="0"/>
              <a:t>6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373428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fr-FR" noProof="0" smtClean="0"/>
              <a:t>8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8633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rtlCol="0"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6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1FD124C-5B5F-427D-B79A-994EE1E7BBBE}" type="datetime1">
              <a:rPr lang="fr-FR" smtClean="0"/>
              <a:pPr/>
              <a:t>23/09/2024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0FC330-E25B-4BE2-9649-83525920D8EE}" type="datetime1">
              <a:rPr lang="fr-FR" smtClean="0"/>
              <a:pPr/>
              <a:t>23/09/2024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avec imag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9" name="Espace réservé d’image 2" descr="Espace réservé vide pour ajouter une image. Cliquez sur l’espace réservé et sélectionnez l’image à ajouter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3" name="Espace réservé d’image 2" descr="Espace réservé vide pour ajouter une image. Cliquez sur l’espace réservé et sélectionnez l’image à ajouter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4" name="Espace réservé d’image 2" descr="Espace réservé vide pour ajouter une image. Cliquez sur l’espace réservé et sélectionnez l’image à ajouter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16C14E2-0D85-4FB4-903B-05ADFDA2267A}" type="datetime1">
              <a:rPr lang="fr-FR" smtClean="0"/>
              <a:pPr/>
              <a:t>23/09/2024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-tête de section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6D560D-A231-44C4-BB6C-0A5DAF1E0F74}" type="datetime1">
              <a:rPr lang="fr-FR" smtClean="0"/>
              <a:pPr/>
              <a:t>23/09/2024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B00632C-0164-489C-9B75-FC511BD0965F}" type="datetime1">
              <a:rPr lang="fr-FR" smtClean="0"/>
              <a:pPr/>
              <a:t>23/09/2024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5E3207-E499-4F7D-AF09-82CE28545C48}" type="datetime1">
              <a:rPr lang="fr-FR" smtClean="0"/>
              <a:pPr/>
              <a:t>23/09/2024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252EDC3-2C49-491A-86CF-E545FB9492A3}" type="datetime1">
              <a:rPr lang="fr-FR" smtClean="0"/>
              <a:pPr/>
              <a:t>23/09/2024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8866F6D-7FF1-478B-B2B6-C6390FCB782D}" type="datetime1">
              <a:rPr lang="fr-FR" smtClean="0"/>
              <a:pPr/>
              <a:t>23/09/2024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hyperlink" Target="https://www.kartcom.com/news/2021/08/23/saint-amand-dauvergne-vainqueur-de-la-finale-cadet/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hyperlink" Target="https://www.kartcom.com/news/2021/12/24/video-team-france-grande-finale-rotax-2021-bahrein/?s=rotax%202021" TargetMode="Externa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rtcom.com/news/2022/10/13/mattheo-dauvergne-des-performances-superieures-a-ses-attentes-en-2022/?s=dauvergn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hyperlink" Target="https://www.team-mattheo-dauvergne-karting.com/pages/nos-partenaires.html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5" Type="http://schemas.openxmlformats.org/officeDocument/2006/relationships/image" Target="../media/image32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13" Type="http://schemas.openxmlformats.org/officeDocument/2006/relationships/image" Target="../media/image43.png"/><Relationship Id="rId18" Type="http://schemas.openxmlformats.org/officeDocument/2006/relationships/image" Target="../media/image46.png"/><Relationship Id="rId26" Type="http://schemas.openxmlformats.org/officeDocument/2006/relationships/image" Target="../media/image52.jpeg"/><Relationship Id="rId3" Type="http://schemas.openxmlformats.org/officeDocument/2006/relationships/image" Target="../media/image37.JPG"/><Relationship Id="rId21" Type="http://schemas.openxmlformats.org/officeDocument/2006/relationships/image" Target="../media/image47.png"/><Relationship Id="rId7" Type="http://schemas.openxmlformats.org/officeDocument/2006/relationships/image" Target="../media/image39.jfif"/><Relationship Id="rId12" Type="http://schemas.openxmlformats.org/officeDocument/2006/relationships/image" Target="../media/image42.jpeg"/><Relationship Id="rId17" Type="http://schemas.openxmlformats.org/officeDocument/2006/relationships/hyperlink" Target="https://www.bmremorque76.fr/" TargetMode="External"/><Relationship Id="rId25" Type="http://schemas.openxmlformats.org/officeDocument/2006/relationships/image" Target="../media/image51.png"/><Relationship Id="rId2" Type="http://schemas.openxmlformats.org/officeDocument/2006/relationships/hyperlink" Target="https://www.s2mh.com/" TargetMode="External"/><Relationship Id="rId16" Type="http://schemas.openxmlformats.org/officeDocument/2006/relationships/image" Target="../media/image45.png"/><Relationship Id="rId20" Type="http://schemas.openxmlformats.org/officeDocument/2006/relationships/hyperlink" Target="tel:+33244101553" TargetMode="External"/><Relationship Id="rId29" Type="http://schemas.openxmlformats.org/officeDocument/2006/relationships/image" Target="../media/image55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avenir-iso.fr/" TargetMode="External"/><Relationship Id="rId11" Type="http://schemas.openxmlformats.org/officeDocument/2006/relationships/hyperlink" Target="https://www.google.com/maps/place/data=!4m2!3m1!1s0x47e0f0f85bae1b37:0x82a4cddb06bb392?sa=X&amp;ved=2ahUKEwjqt5Teo8mEAxVvTqQEHR1VBbQQ4kB6BAgoEAA" TargetMode="External"/><Relationship Id="rId24" Type="http://schemas.openxmlformats.org/officeDocument/2006/relationships/image" Target="../media/image50.jpeg"/><Relationship Id="rId32" Type="http://schemas.openxmlformats.org/officeDocument/2006/relationships/image" Target="../media/image58.jpeg"/><Relationship Id="rId5" Type="http://schemas.openxmlformats.org/officeDocument/2006/relationships/image" Target="../media/image38.jpg"/><Relationship Id="rId15" Type="http://schemas.openxmlformats.org/officeDocument/2006/relationships/image" Target="../media/image44.png"/><Relationship Id="rId23" Type="http://schemas.openxmlformats.org/officeDocument/2006/relationships/image" Target="../media/image49.png"/><Relationship Id="rId28" Type="http://schemas.openxmlformats.org/officeDocument/2006/relationships/image" Target="../media/image54.jpeg"/><Relationship Id="rId10" Type="http://schemas.openxmlformats.org/officeDocument/2006/relationships/hyperlink" Target="https://www.asdf-normandie.fr/" TargetMode="External"/><Relationship Id="rId19" Type="http://schemas.openxmlformats.org/officeDocument/2006/relationships/hyperlink" Target="https://vbsports.fr/" TargetMode="External"/><Relationship Id="rId31" Type="http://schemas.openxmlformats.org/officeDocument/2006/relationships/image" Target="../media/image57.png"/><Relationship Id="rId4" Type="http://schemas.openxmlformats.org/officeDocument/2006/relationships/hyperlink" Target="https://www.jardivert-blacqueville.com/" TargetMode="External"/><Relationship Id="rId9" Type="http://schemas.openxmlformats.org/officeDocument/2006/relationships/image" Target="../media/image41.png"/><Relationship Id="rId14" Type="http://schemas.openxmlformats.org/officeDocument/2006/relationships/hyperlink" Target="https://www.chauffetcaux.fr/" TargetMode="External"/><Relationship Id="rId22" Type="http://schemas.openxmlformats.org/officeDocument/2006/relationships/image" Target="../media/image48.jpeg"/><Relationship Id="rId27" Type="http://schemas.openxmlformats.org/officeDocument/2006/relationships/image" Target="../media/image53.jpeg"/><Relationship Id="rId30" Type="http://schemas.openxmlformats.org/officeDocument/2006/relationships/image" Target="../media/image5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3400" y="4969651"/>
            <a:ext cx="11125200" cy="914400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/>
          <a:lstStyle/>
          <a:p>
            <a:pPr rtl="0"/>
            <a:r>
              <a:rPr lang="fr-FR" b="1" dirty="0">
                <a:solidFill>
                  <a:srgbClr val="FFFF00"/>
                </a:solidFill>
              </a:rPr>
              <a:t>MATTHEO DAUVERGNE</a:t>
            </a:r>
          </a:p>
        </p:txBody>
      </p:sp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>
          <a:xfrm>
            <a:off x="2527764" y="6043123"/>
            <a:ext cx="7348713" cy="40446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/>
          <a:lstStyle/>
          <a:p>
            <a:pPr rtl="0"/>
            <a:r>
              <a:rPr lang="fr-FR" b="1" dirty="0">
                <a:solidFill>
                  <a:schemeClr val="tx1">
                    <a:lumMod val="50000"/>
                  </a:schemeClr>
                </a:solidFill>
              </a:rPr>
              <a:t>Kart Driver </a:t>
            </a:r>
            <a:r>
              <a:rPr lang="fr-FR" b="1" dirty="0"/>
              <a:t>– 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champion</a:t>
            </a:r>
            <a:r>
              <a:rPr lang="fr-FR" b="1" dirty="0"/>
              <a:t> DE </a:t>
            </a:r>
            <a:r>
              <a:rPr lang="fr-FR" b="1" dirty="0">
                <a:solidFill>
                  <a:srgbClr val="FF0000"/>
                </a:solidFill>
              </a:rPr>
              <a:t>FRANCE</a:t>
            </a:r>
            <a:r>
              <a:rPr lang="fr-FR" b="1" dirty="0"/>
              <a:t> (Cadet) </a:t>
            </a:r>
            <a:r>
              <a:rPr lang="fr-FR" b="1" dirty="0">
                <a:solidFill>
                  <a:schemeClr val="tx1">
                    <a:lumMod val="50000"/>
                  </a:schemeClr>
                </a:solidFill>
              </a:rPr>
              <a:t>2021</a:t>
            </a:r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08A79098-67BD-47EC-9BF5-6792786EE194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9" r="16089"/>
          <a:stretch>
            <a:fillRect/>
          </a:stretch>
        </p:blipFill>
        <p:spPr/>
      </p:pic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C5FCDCC8-86A2-4457-B7D0-C91455C295EC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r="3694"/>
          <a:stretch>
            <a:fillRect/>
          </a:stretch>
        </p:blipFill>
        <p:spPr/>
      </p:pic>
      <p:pic>
        <p:nvPicPr>
          <p:cNvPr id="17" name="Espace réservé pour une image  16">
            <a:extLst>
              <a:ext uri="{FF2B5EF4-FFF2-40B4-BE49-F238E27FC236}">
                <a16:creationId xmlns:a16="http://schemas.microsoft.com/office/drawing/2014/main" id="{5A7A7701-1CBA-4A84-B85C-B884C3CA4C06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7" b="5767"/>
          <a:stretch>
            <a:fillRect/>
          </a:stretch>
        </p:blipFill>
        <p:spPr/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454DD50-48D1-4A39-8CB0-07718B0E91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66" y="5101466"/>
            <a:ext cx="2115612" cy="65077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AE8D8D8-3672-4843-9325-EE8A6CC4EB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869" y="5752236"/>
            <a:ext cx="820783" cy="8222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s arrondis en diagonale 1">
            <a:extLst>
              <a:ext uri="{FF2B5EF4-FFF2-40B4-BE49-F238E27FC236}">
                <a16:creationId xmlns:a16="http://schemas.microsoft.com/office/drawing/2014/main" id="{D88A6284-7798-4A26-B960-CEACC27B5CBD}"/>
              </a:ext>
            </a:extLst>
          </p:cNvPr>
          <p:cNvSpPr/>
          <p:nvPr/>
        </p:nvSpPr>
        <p:spPr>
          <a:xfrm>
            <a:off x="0" y="1"/>
            <a:ext cx="12192000" cy="1357312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 1">
            <a:extLst>
              <a:ext uri="{FF2B5EF4-FFF2-40B4-BE49-F238E27FC236}">
                <a16:creationId xmlns:a16="http://schemas.microsoft.com/office/drawing/2014/main" id="{81E9ED5E-60C4-4D1B-BF87-40E360ED9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4357688"/>
            <a:ext cx="10183813" cy="1143000"/>
          </a:xfrm>
        </p:spPr>
        <p:txBody>
          <a:bodyPr rtlCol="0">
            <a:normAutofit fontScale="90000"/>
          </a:bodyPr>
          <a:lstStyle/>
          <a:p>
            <a:r>
              <a:rPr lang="fr-FR" sz="1800" dirty="0"/>
              <a:t>Je m’appelle </a:t>
            </a:r>
            <a:r>
              <a:rPr lang="fr-FR" sz="1800" b="1" dirty="0">
                <a:solidFill>
                  <a:srgbClr val="002060"/>
                </a:solidFill>
              </a:rPr>
              <a:t>MATTHEO DAUVERGNE</a:t>
            </a:r>
            <a:br>
              <a:rPr lang="fr-FR" sz="1800" b="1" dirty="0">
                <a:solidFill>
                  <a:srgbClr val="002060"/>
                </a:solidFill>
              </a:rPr>
            </a:br>
            <a:r>
              <a:rPr lang="fr-FR" sz="1800" b="1" dirty="0">
                <a:solidFill>
                  <a:srgbClr val="002060"/>
                </a:solidFill>
              </a:rPr>
              <a:t>je suis normand et j’habite a Blacqueville (76190)</a:t>
            </a:r>
            <a:br>
              <a:rPr lang="fr-FR" sz="1800" b="1" dirty="0"/>
            </a:br>
            <a:br>
              <a:rPr lang="fr-FR" sz="1800" dirty="0"/>
            </a:br>
            <a:r>
              <a:rPr lang="fr-FR" sz="1800" dirty="0"/>
              <a:t>J’ai </a:t>
            </a:r>
            <a:r>
              <a:rPr lang="fr-FR" sz="1800" b="1" dirty="0"/>
              <a:t>14 ans</a:t>
            </a:r>
            <a:r>
              <a:rPr lang="fr-FR" sz="1800" dirty="0"/>
              <a:t> et j’ai débuté le Karting de compétition à 8 ans en catégorie Minime</a:t>
            </a:r>
            <a:br>
              <a:rPr lang="fr-FR" sz="1800" dirty="0"/>
            </a:br>
            <a:br>
              <a:rPr lang="fr-FR" sz="1800" dirty="0"/>
            </a:br>
            <a:r>
              <a:rPr lang="fr-FR" sz="1800" dirty="0"/>
              <a:t>Je suis passé en </a:t>
            </a:r>
            <a:r>
              <a:rPr lang="fr-FR" sz="1800" b="1" dirty="0"/>
              <a:t>Cadet en 2021 </a:t>
            </a:r>
            <a:r>
              <a:rPr lang="fr-FR" sz="1800" dirty="0"/>
              <a:t>où j’étais un des plus jeunes, et  j’ai remporté le titre de </a:t>
            </a:r>
            <a:r>
              <a:rPr lang="fr-FR" sz="1800" b="1" u="sng" dirty="0">
                <a:solidFill>
                  <a:srgbClr val="446ED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CHAMPION </a:t>
            </a:r>
            <a:r>
              <a:rPr lang="fr-FR" sz="1800" b="1" u="sng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lang="fr-FR" sz="1800" b="1" u="sng" dirty="0">
                <a:solidFill>
                  <a:srgbClr val="446ED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fr-FR" sz="1800" b="1" u="sng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France</a:t>
            </a:r>
            <a:r>
              <a:rPr lang="fr-FR" sz="1800" b="1" u="sng" dirty="0">
                <a:solidFill>
                  <a:srgbClr val="446ED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fr-FR" sz="1800" b="1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CADET</a:t>
            </a:r>
            <a:r>
              <a:rPr lang="fr-FR" sz="1800" b="1" dirty="0"/>
              <a:t> Dés ma 1 ère année dans cette catégorie</a:t>
            </a:r>
            <a:r>
              <a:rPr lang="fr-FR" sz="1800" dirty="0"/>
              <a:t>.</a:t>
            </a:r>
            <a:br>
              <a:rPr lang="fr-FR" sz="1800" dirty="0"/>
            </a:br>
            <a:r>
              <a:rPr lang="fr-FR" sz="1800" dirty="0"/>
              <a:t> </a:t>
            </a:r>
            <a:br>
              <a:rPr lang="fr-FR" sz="1800" dirty="0"/>
            </a:br>
            <a:r>
              <a:rPr lang="fr-FR" sz="1800" dirty="0"/>
              <a:t>Ce titre m’a permis d’avoir ma </a:t>
            </a:r>
            <a:r>
              <a:rPr lang="fr-FR" sz="1800" b="1" dirty="0"/>
              <a:t>1ére expérience internationale </a:t>
            </a:r>
            <a:br>
              <a:rPr lang="fr-FR" sz="1800" dirty="0"/>
            </a:br>
            <a:r>
              <a:rPr lang="fr-FR" sz="1800" dirty="0"/>
              <a:t>à </a:t>
            </a:r>
            <a:r>
              <a:rPr lang="fr-FR" sz="1800" u="sng" dirty="0">
                <a:hlinkClick r:id="rId4"/>
              </a:rPr>
              <a:t>BARHEIN en décembre 2021 avec l'équipe de France Rotax</a:t>
            </a:r>
            <a:r>
              <a:rPr lang="fr-FR" sz="1800" b="1" u="sng" dirty="0"/>
              <a:t> </a:t>
            </a:r>
            <a:br>
              <a:rPr lang="fr-FR" sz="1800" b="1" u="sng" dirty="0"/>
            </a:br>
            <a:r>
              <a:rPr lang="fr-FR" sz="1800" b="1" u="sng" dirty="0"/>
              <a:t>que je rejoins de nouveau en octobre 2024 à </a:t>
            </a:r>
            <a:r>
              <a:rPr lang="fr-FR" sz="1800" b="1" u="sng" dirty="0" err="1"/>
              <a:t>sarno</a:t>
            </a:r>
            <a:r>
              <a:rPr lang="fr-FR" sz="1800" b="1" u="sng" dirty="0"/>
              <a:t> (Italie)</a:t>
            </a:r>
            <a:br>
              <a:rPr lang="fr-FR" sz="1800" b="1" dirty="0"/>
            </a:br>
            <a:br>
              <a:rPr lang="fr-FR" sz="2200" dirty="0"/>
            </a:br>
            <a:r>
              <a:rPr lang="fr-FR" dirty="0"/>
              <a:t> </a:t>
            </a:r>
            <a:br>
              <a:rPr lang="fr-FR" dirty="0"/>
            </a:b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91DAEEC-4850-4768-84CD-82177EF9014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28" y="1391931"/>
            <a:ext cx="2789478" cy="39534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55D8DE1-2EB5-485C-969F-B24240542B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074" y="4627686"/>
            <a:ext cx="2658330" cy="177037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DFB8DCC-1CF0-4F2D-A277-6F620240B4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98" y="284505"/>
            <a:ext cx="1714649" cy="71634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E9120EC-48DE-43C6-99C0-6897FBC153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502" y="284505"/>
            <a:ext cx="1575066" cy="87468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7950A6F-31CD-4FE9-B2BA-034CDEB69F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5" y="328791"/>
            <a:ext cx="2812891" cy="62777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A96DD28-7213-4581-B393-00DBE5091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861" y="281106"/>
            <a:ext cx="1253719" cy="8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52C6A18-B9E5-4CFA-BBB3-6CCFCF138C7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290" y="3894427"/>
            <a:ext cx="1264035" cy="126403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4938159-721C-4BF1-B456-2C3F9974BAF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300" y="5230689"/>
            <a:ext cx="1461365" cy="97424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479F4D89-75EB-414A-BD40-3BA9B49D1D9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6" y="4625787"/>
            <a:ext cx="2504462" cy="177227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9125AC3-118E-4497-9069-57BDC6DB51E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072" y="140554"/>
            <a:ext cx="1074324" cy="107620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F9640FF-B080-4777-A3CE-AD13E786AA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514" y="140554"/>
            <a:ext cx="833396" cy="107620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4C4FBC0-AFD4-4566-9312-9A38E78F7A9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119" y="3741825"/>
            <a:ext cx="2528600" cy="26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487D3EF1-C9AF-4008-A616-1B85BCFFE0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66" y="1768170"/>
            <a:ext cx="5786521" cy="4089429"/>
          </a:xfr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9D4582-91BA-46E3-9C72-2E4FD90F2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89" y="1768170"/>
            <a:ext cx="5778917" cy="4089429"/>
          </a:xfrm>
          <a:prstGeom prst="rect">
            <a:avLst/>
          </a:prstGeom>
        </p:spPr>
      </p:pic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CF489892-DA3E-4339-9228-5DC78CD61CCF}"/>
              </a:ext>
            </a:extLst>
          </p:cNvPr>
          <p:cNvSpPr/>
          <p:nvPr/>
        </p:nvSpPr>
        <p:spPr>
          <a:xfrm>
            <a:off x="0" y="1"/>
            <a:ext cx="12192000" cy="1288666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47AE22B-BA7C-4F4C-9A66-C0D626789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66" y="180754"/>
            <a:ext cx="11738923" cy="927159"/>
          </a:xfr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CHAMPION</a:t>
            </a:r>
            <a:r>
              <a:rPr lang="fr-FR" dirty="0"/>
              <a:t> DE </a:t>
            </a:r>
            <a:r>
              <a:rPr lang="fr-FR" dirty="0">
                <a:solidFill>
                  <a:srgbClr val="FF0000"/>
                </a:solidFill>
              </a:rPr>
              <a:t>France</a:t>
            </a:r>
            <a:r>
              <a:rPr lang="fr-FR" dirty="0"/>
              <a:t> </a:t>
            </a:r>
            <a:r>
              <a:rPr lang="fr-FR" dirty="0">
                <a:solidFill>
                  <a:schemeClr val="bg2">
                    <a:lumMod val="10000"/>
                  </a:schemeClr>
                </a:solidFill>
              </a:rPr>
              <a:t>CADET 2021</a:t>
            </a:r>
            <a:br>
              <a:rPr lang="fr-FR" dirty="0"/>
            </a:br>
            <a:r>
              <a:rPr lang="fr-FR" sz="1200" dirty="0"/>
              <a:t>COMME Certains pilotes F1,F2 : E.OCON, Ch. LECLERC, Th. POURCHAIRE ..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AA61044-5BCD-4BA1-A0BF-498413AC22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398" y="6095872"/>
            <a:ext cx="2115612" cy="6507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88FDEE8-AB2C-47EC-AC93-158C15CA93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162" y="289210"/>
            <a:ext cx="1178147" cy="11802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317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avec coins arrondis en diagonale 6">
            <a:extLst>
              <a:ext uri="{FF2B5EF4-FFF2-40B4-BE49-F238E27FC236}">
                <a16:creationId xmlns:a16="http://schemas.microsoft.com/office/drawing/2014/main" id="{8DA22E20-8584-42BE-B38C-860875BD3152}"/>
              </a:ext>
            </a:extLst>
          </p:cNvPr>
          <p:cNvSpPr/>
          <p:nvPr/>
        </p:nvSpPr>
        <p:spPr>
          <a:xfrm>
            <a:off x="0" y="0"/>
            <a:ext cx="12192000" cy="986701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 2"/>
          <p:cNvSpPr>
            <a:spLocks noGrp="1"/>
          </p:cNvSpPr>
          <p:nvPr>
            <p:ph sz="half" idx="2"/>
          </p:nvPr>
        </p:nvSpPr>
        <p:spPr>
          <a:xfrm>
            <a:off x="598428" y="1733162"/>
            <a:ext cx="5264694" cy="3485142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 fontScale="55000" lnSpcReduction="20000"/>
          </a:bodyPr>
          <a:lstStyle/>
          <a:p>
            <a:r>
              <a:rPr lang="fr-FR" sz="2600" dirty="0"/>
              <a:t>En </a:t>
            </a:r>
            <a:r>
              <a:rPr lang="fr-FR" sz="2600" b="1" dirty="0"/>
              <a:t>2022</a:t>
            </a:r>
            <a:r>
              <a:rPr lang="fr-FR" sz="2600" dirty="0"/>
              <a:t> nouveau changement de catégorie, en NATIONALE (12-17 ans) et en même temps la FFSA ACADEMY, NSK…et toujours le plus jeune rookie dans la catégorie. </a:t>
            </a:r>
          </a:p>
          <a:p>
            <a:r>
              <a:rPr lang="fr-FR" sz="2600" b="1" dirty="0"/>
              <a:t>2 belles victoires</a:t>
            </a:r>
            <a:r>
              <a:rPr lang="fr-FR" sz="2600" dirty="0"/>
              <a:t> à mon actif et globalement une belle année avec des résultats supérieurs à mes attentes.</a:t>
            </a:r>
          </a:p>
          <a:p>
            <a:r>
              <a:rPr lang="fr-FR" sz="2100" b="1" u="sng" dirty="0">
                <a:hlinkClick r:id="rId3"/>
              </a:rPr>
              <a:t>https://www.kartcom.com/news/2022/10/13/mattheo-dauvergne-des-performances-superieures-a-ses-attentes-en-2022/?s=dauvergne</a:t>
            </a:r>
            <a:endParaRPr lang="fr-FR" sz="2100" dirty="0"/>
          </a:p>
          <a:p>
            <a:r>
              <a:rPr lang="fr-FR" sz="2600" dirty="0"/>
              <a:t>En </a:t>
            </a:r>
            <a:r>
              <a:rPr lang="fr-FR" sz="2600" b="1" dirty="0"/>
              <a:t>2023</a:t>
            </a:r>
            <a:r>
              <a:rPr lang="fr-FR" sz="2600" dirty="0"/>
              <a:t> échelon supplémentaire</a:t>
            </a:r>
            <a:r>
              <a:rPr lang="fr-FR" sz="2600" b="1" dirty="0"/>
              <a:t>, engagé</a:t>
            </a:r>
            <a:r>
              <a:rPr lang="fr-FR" sz="2600" dirty="0"/>
              <a:t> dans plusieurs courses </a:t>
            </a:r>
            <a:r>
              <a:rPr lang="fr-FR" sz="2600" b="1" dirty="0"/>
              <a:t>internationales comme EUROSERIES IAME (ESPAGNE, BELGIQUE et ITALIE)</a:t>
            </a:r>
            <a:r>
              <a:rPr lang="fr-FR" sz="2600" dirty="0"/>
              <a:t>, et en France (championnat de Normandie, NSK, Kartmag.) sur des courses et des circuits plus proches.</a:t>
            </a:r>
          </a:p>
          <a:p>
            <a:r>
              <a:rPr lang="fr-FR" sz="2600" b="1" dirty="0"/>
              <a:t>2023</a:t>
            </a:r>
            <a:r>
              <a:rPr lang="fr-FR" sz="2600" dirty="0"/>
              <a:t> c’est 1 Victoire, plusieurs podiums, un titre de vice champion de Normandie (Nationale), des incidents de courses aussi, mais également des remontées mémorables…Une année 2023 pleine de bons et fichus moments , et le plein d’expérience en se frottant aux meilleurs pilotes mondiaux</a:t>
            </a:r>
          </a:p>
          <a:p>
            <a:endParaRPr lang="fr-FR" sz="2900" dirty="0"/>
          </a:p>
          <a:p>
            <a:pPr rtl="0"/>
            <a:endParaRPr lang="fr-FR" dirty="0"/>
          </a:p>
        </p:txBody>
      </p:sp>
      <p:sp>
        <p:nvSpPr>
          <p:cNvPr id="8" name="Espace réservé du texte 3">
            <a:extLst>
              <a:ext uri="{FF2B5EF4-FFF2-40B4-BE49-F238E27FC236}">
                <a16:creationId xmlns:a16="http://schemas.microsoft.com/office/drawing/2014/main" id="{333E8BA6-637C-4D69-9E3A-D68672100C6A}"/>
              </a:ext>
            </a:extLst>
          </p:cNvPr>
          <p:cNvSpPr txBox="1">
            <a:spLocks/>
          </p:cNvSpPr>
          <p:nvPr/>
        </p:nvSpPr>
        <p:spPr>
          <a:xfrm>
            <a:off x="4550136" y="179267"/>
            <a:ext cx="2316974" cy="5504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None/>
              <a:defRPr sz="1800" b="1" kern="1200" cap="all" baseline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91B">
                  <a:lumMod val="50000"/>
                </a:srgbClr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fr-FR" sz="2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2022-2023</a:t>
            </a:r>
          </a:p>
        </p:txBody>
      </p:sp>
      <p:pic>
        <p:nvPicPr>
          <p:cNvPr id="16" name="Espace réservé du contenu 15">
            <a:extLst>
              <a:ext uri="{FF2B5EF4-FFF2-40B4-BE49-F238E27FC236}">
                <a16:creationId xmlns:a16="http://schemas.microsoft.com/office/drawing/2014/main" id="{48B68877-22C4-4D78-8C7F-E4D6DE91416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80" y="1831653"/>
            <a:ext cx="5160229" cy="3439312"/>
          </a:xfr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929092D-189D-47AD-A29D-8EE8CA863A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498" y="5790532"/>
            <a:ext cx="2115612" cy="65077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C52FC7A-0A63-45AE-8D7B-84FFD918D2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321" y="139606"/>
            <a:ext cx="1178147" cy="11802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4371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 : avec coins arrondis en diagonale 14">
            <a:extLst>
              <a:ext uri="{FF2B5EF4-FFF2-40B4-BE49-F238E27FC236}">
                <a16:creationId xmlns:a16="http://schemas.microsoft.com/office/drawing/2014/main" id="{56A7D13C-21AA-4C4D-BD30-D240448AD989}"/>
              </a:ext>
            </a:extLst>
          </p:cNvPr>
          <p:cNvSpPr/>
          <p:nvPr/>
        </p:nvSpPr>
        <p:spPr>
          <a:xfrm>
            <a:off x="0" y="1"/>
            <a:ext cx="12192000" cy="1636964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quarter" idx="3"/>
          </p:nvPr>
        </p:nvSpPr>
        <p:spPr>
          <a:xfrm>
            <a:off x="6963136" y="1027212"/>
            <a:ext cx="2316974" cy="550444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rtl="0"/>
            <a:r>
              <a:rPr lang="fr-FR" sz="2800" b="0" dirty="0"/>
              <a:t>2024</a:t>
            </a:r>
          </a:p>
        </p:txBody>
      </p:sp>
      <p:sp>
        <p:nvSpPr>
          <p:cNvPr id="5" name="Espace réservé du contenu 4"/>
          <p:cNvSpPr>
            <a:spLocks noGrp="1"/>
          </p:cNvSpPr>
          <p:nvPr>
            <p:ph sz="quarter" idx="4"/>
          </p:nvPr>
        </p:nvSpPr>
        <p:spPr>
          <a:xfrm>
            <a:off x="6326324" y="1864364"/>
            <a:ext cx="6024282" cy="38614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25000" lnSpcReduction="20000"/>
          </a:bodyPr>
          <a:lstStyle/>
          <a:p>
            <a:pPr algn="ctr"/>
            <a:endParaRPr lang="fr-FR" sz="2900" b="1" dirty="0"/>
          </a:p>
          <a:p>
            <a:pPr algn="ctr"/>
            <a:r>
              <a:rPr lang="fr-FR" sz="5600" b="1" dirty="0"/>
              <a:t>En 2024</a:t>
            </a:r>
            <a:r>
              <a:rPr lang="fr-FR" sz="5600" dirty="0"/>
              <a:t> recentrage sur des courses de très haut niveau en France avec un nouveau team référence </a:t>
            </a:r>
            <a:r>
              <a:rPr lang="fr-FR" sz="5600" b="1" dirty="0"/>
              <a:t>PB Kart /MSR </a:t>
            </a:r>
          </a:p>
          <a:p>
            <a:pPr algn="ctr"/>
            <a:r>
              <a:rPr lang="fr-FR" sz="5600" b="1" dirty="0"/>
              <a:t>La compétition KARTING est un sport d’équipe où chaque maillon est important.</a:t>
            </a:r>
          </a:p>
          <a:p>
            <a:r>
              <a:rPr lang="fr-FR" sz="5600" b="1" dirty="0"/>
              <a:t>CHAMPION DE NORMANDIE  2024 Catégorie NATIONALE</a:t>
            </a:r>
            <a:endParaRPr lang="fr-FR" sz="5600" dirty="0"/>
          </a:p>
          <a:p>
            <a:r>
              <a:rPr lang="fr-FR" sz="5600" b="1" dirty="0"/>
              <a:t>15 courses et 11 podiums (dont 6 P1)</a:t>
            </a:r>
            <a:endParaRPr lang="fr-FR" sz="5600" dirty="0"/>
          </a:p>
          <a:p>
            <a:r>
              <a:rPr lang="fr-FR" sz="5600" b="1" dirty="0"/>
              <a:t>P1 au classement provisoire KART MAG 2024 (3 courses- reste 1) et la possibilité de gagner un stage F4 d’une semaine (FEED Racing)</a:t>
            </a:r>
            <a:endParaRPr lang="fr-FR" sz="5600" dirty="0"/>
          </a:p>
          <a:p>
            <a:r>
              <a:rPr lang="fr-FR" sz="5600" b="1" dirty="0"/>
              <a:t>P2 à la NSK 2024 et intégration dans l’ Equipe de France Rotax 2024 Junior MAX à SARNO (Italie) pour la FINALE Mondiale en Octobre 2024</a:t>
            </a:r>
            <a:endParaRPr lang="fr-FR" sz="5600" dirty="0"/>
          </a:p>
          <a:p>
            <a:pPr algn="ctr"/>
            <a:r>
              <a:rPr lang="fr-FR" sz="4800" b="1" dirty="0">
                <a:solidFill>
                  <a:srgbClr val="0070C0"/>
                </a:solidFill>
              </a:rPr>
              <a:t>C’est pour mettre en œuvre et atteindre ces objectifs que j’ai besoin de tous les soutiens et partenaires passionnés et engagés pour m’accompagner dans mon projet.</a:t>
            </a:r>
          </a:p>
          <a:p>
            <a:pPr algn="ctr"/>
            <a:r>
              <a:rPr lang="fr-FR" sz="4800" b="1" u="sng" dirty="0">
                <a:solidFill>
                  <a:srgbClr val="0070C0"/>
                </a:solidFill>
              </a:rPr>
              <a:t>Rejoignez notre équipe de partenaires ! </a:t>
            </a:r>
          </a:p>
          <a:p>
            <a:pPr algn="ctr"/>
            <a:r>
              <a:rPr lang="fr-FR" sz="4800" b="1" dirty="0">
                <a:solidFill>
                  <a:srgbClr val="7030A0"/>
                </a:solidFill>
                <a:hlinkClick r:id="rId3"/>
              </a:rPr>
              <a:t>https://www.team-mattheo-dauvergne-karting.com/pages/nos-partenaires.html</a:t>
            </a:r>
            <a:endParaRPr lang="fr-FR" sz="4800" b="1" dirty="0">
              <a:solidFill>
                <a:srgbClr val="7030A0"/>
              </a:solidFill>
            </a:endParaRPr>
          </a:p>
          <a:p>
            <a:pPr algn="ctr"/>
            <a:endParaRPr lang="fr-FR" sz="2900" dirty="0">
              <a:solidFill>
                <a:srgbClr val="7030A0"/>
              </a:solidFill>
            </a:endParaRPr>
          </a:p>
          <a:p>
            <a:pPr algn="ctr" rtl="0"/>
            <a:endParaRPr lang="fr-FR" dirty="0"/>
          </a:p>
        </p:txBody>
      </p:sp>
      <p:pic>
        <p:nvPicPr>
          <p:cNvPr id="16" name="Espace réservé du contenu 15">
            <a:extLst>
              <a:ext uri="{FF2B5EF4-FFF2-40B4-BE49-F238E27FC236}">
                <a16:creationId xmlns:a16="http://schemas.microsoft.com/office/drawing/2014/main" id="{607EAC3E-3F6F-435E-912D-F52AF24DDD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4" y="1860546"/>
            <a:ext cx="5572573" cy="3715049"/>
          </a:xfr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01A6825-003B-43DC-9DA2-BC355751A1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425" y="790685"/>
            <a:ext cx="1183670" cy="393692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0AA29C0-3EB3-454B-A6CE-A426E1E9F2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47" y="169526"/>
            <a:ext cx="3192098" cy="39369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2127BE3-FA09-4DB2-9C9A-4F09C98E93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581" y="179171"/>
            <a:ext cx="946745" cy="65029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C49AF13-D6A0-4D3A-851E-00D032517C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72" y="179554"/>
            <a:ext cx="1142377" cy="421488"/>
          </a:xfrm>
          <a:prstGeom prst="rect">
            <a:avLst/>
          </a:prstGeom>
        </p:spPr>
      </p:pic>
      <p:pic>
        <p:nvPicPr>
          <p:cNvPr id="2050" name="Picture 2" descr="Screenshot 20231129113156">
            <a:extLst>
              <a:ext uri="{FF2B5EF4-FFF2-40B4-BE49-F238E27FC236}">
                <a16:creationId xmlns:a16="http://schemas.microsoft.com/office/drawing/2014/main" id="{0B616DA5-D187-4916-BE5B-8FC63EF09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920" y="179170"/>
            <a:ext cx="1236408" cy="68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6954B6E-FDD2-437F-B68F-DBF8C28DA5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463" y="169526"/>
            <a:ext cx="1051283" cy="83671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C28B9F2F-944D-4137-811F-E00B530D37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54" y="100087"/>
            <a:ext cx="1335719" cy="1477569"/>
          </a:xfrm>
          <a:prstGeom prst="rect">
            <a:avLst/>
          </a:prstGeom>
        </p:spPr>
      </p:pic>
      <p:pic>
        <p:nvPicPr>
          <p:cNvPr id="2048" name="Image 2047">
            <a:extLst>
              <a:ext uri="{FF2B5EF4-FFF2-40B4-BE49-F238E27FC236}">
                <a16:creationId xmlns:a16="http://schemas.microsoft.com/office/drawing/2014/main" id="{78EE82BA-865B-485E-9FB3-A98AD9B917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186" y="627493"/>
            <a:ext cx="752654" cy="100947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5677621-B232-4764-AEE5-3B1E37A8515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323" y="5725771"/>
            <a:ext cx="2538139" cy="78074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54350D6-DFF6-48B1-859F-F94B018099D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245" y="200580"/>
            <a:ext cx="1178147" cy="11802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13761EC-F9CE-4EB8-B0AA-008962AE0ED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230" y="713394"/>
            <a:ext cx="869223" cy="8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avec coins arrondis en diagonale 7">
            <a:extLst>
              <a:ext uri="{FF2B5EF4-FFF2-40B4-BE49-F238E27FC236}">
                <a16:creationId xmlns:a16="http://schemas.microsoft.com/office/drawing/2014/main" id="{A09B6FF6-8199-4FB1-8572-8C6A451C31EF}"/>
              </a:ext>
            </a:extLst>
          </p:cNvPr>
          <p:cNvSpPr/>
          <p:nvPr/>
        </p:nvSpPr>
        <p:spPr>
          <a:xfrm>
            <a:off x="0" y="0"/>
            <a:ext cx="12192000" cy="1441775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 2"/>
          <p:cNvSpPr>
            <a:spLocks noGrp="1"/>
          </p:cNvSpPr>
          <p:nvPr>
            <p:ph type="title"/>
          </p:nvPr>
        </p:nvSpPr>
        <p:spPr>
          <a:xfrm>
            <a:off x="103178" y="112081"/>
            <a:ext cx="9144000" cy="114300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rtl="0"/>
            <a:r>
              <a:rPr lang="fr-FR" sz="2400" b="1" dirty="0">
                <a:solidFill>
                  <a:srgbClr val="0070C0"/>
                </a:solidFill>
              </a:rPr>
              <a:t>En plus de participer à une belle aventure vous BENEFICIEZ D’UN AVANTAGE FISCAL  !!</a:t>
            </a:r>
            <a:br>
              <a:rPr lang="fr-FR" sz="2400" b="1" dirty="0">
                <a:solidFill>
                  <a:srgbClr val="0070C0"/>
                </a:solidFill>
              </a:rPr>
            </a:br>
            <a:r>
              <a:rPr lang="fr-FR" sz="2400" i="1" dirty="0">
                <a:solidFill>
                  <a:schemeClr val="tx1"/>
                </a:solidFill>
              </a:rPr>
              <a:t>GRACE A </a:t>
            </a:r>
            <a:r>
              <a:rPr lang="fr-FR" sz="2400" i="1" dirty="0"/>
              <a:t>notre association sportive </a:t>
            </a:r>
            <a:r>
              <a:rPr lang="fr-FR" sz="2400" b="1" i="1" dirty="0"/>
              <a:t>TMK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AC74FCD-97D0-422B-8CFC-120C57D8CEF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8376" y="1765627"/>
            <a:ext cx="5687839" cy="43192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4635341-5EDC-4037-B823-1AE297C1C25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459695" y="2055919"/>
            <a:ext cx="5216858" cy="4028910"/>
          </a:xfrm>
          <a:prstGeom prst="rect">
            <a:avLst/>
          </a:prstGeom>
        </p:spPr>
      </p:pic>
      <p:sp>
        <p:nvSpPr>
          <p:cNvPr id="6" name="Titre 2">
            <a:extLst>
              <a:ext uri="{FF2B5EF4-FFF2-40B4-BE49-F238E27FC236}">
                <a16:creationId xmlns:a16="http://schemas.microsoft.com/office/drawing/2014/main" id="{03BC59C6-3DB2-4FB8-8156-1695D4D9F009}"/>
              </a:ext>
            </a:extLst>
          </p:cNvPr>
          <p:cNvSpPr txBox="1">
            <a:spLocks/>
          </p:cNvSpPr>
          <p:nvPr/>
        </p:nvSpPr>
        <p:spPr>
          <a:xfrm rot="20528174">
            <a:off x="8894238" y="632936"/>
            <a:ext cx="319958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 dirty="0">
                <a:solidFill>
                  <a:srgbClr val="0070C0"/>
                </a:solidFill>
              </a:rPr>
              <a:t>VOTRE PARTICIPATION FINANCIERE SOUS FORME DE MECENAT = </a:t>
            </a:r>
            <a:r>
              <a:rPr lang="fr-FR" sz="1400" b="1" dirty="0">
                <a:solidFill>
                  <a:srgbClr val="00B050"/>
                </a:solidFill>
              </a:rPr>
              <a:t>REDUCTION D’IMPOTS DE 60% DE LA SOMME VERSEE !</a:t>
            </a:r>
          </a:p>
          <a:p>
            <a:pPr algn="ctr"/>
            <a:endParaRPr lang="fr-FR" sz="1400" b="1" dirty="0">
              <a:solidFill>
                <a:srgbClr val="00B050"/>
              </a:solidFill>
            </a:endParaRPr>
          </a:p>
          <a:p>
            <a:pPr algn="ctr"/>
            <a:r>
              <a:rPr lang="fr-FR" sz="1400" b="1" dirty="0">
                <a:solidFill>
                  <a:srgbClr val="00B050"/>
                </a:solidFill>
              </a:rPr>
              <a:t>(66% pour les particuliers)</a:t>
            </a:r>
            <a:br>
              <a:rPr lang="fr-FR" sz="1400" b="1" dirty="0">
                <a:solidFill>
                  <a:srgbClr val="00B050"/>
                </a:solidFill>
              </a:rPr>
            </a:br>
            <a:endParaRPr lang="fr-FR" sz="1400" b="1" i="1" dirty="0">
              <a:solidFill>
                <a:srgbClr val="00B050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23310BB-34C0-4EFB-89CC-D9CED305F6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88" y="640976"/>
            <a:ext cx="1347536" cy="41450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9DEE8C1-A346-4126-AC08-69EACE2B28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6" y="1799391"/>
            <a:ext cx="1095058" cy="5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8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DFA56353-17F9-4278-8E35-C1DDF40E7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081" y="1285334"/>
            <a:ext cx="1456371" cy="20567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2"/>
              </a:rPr>
              <a:t>https://www.s2mh.com/</a:t>
            </a: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A7B1F2E-2BAB-4EE8-8016-56A7BF281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25" y="3930602"/>
            <a:ext cx="2035933" cy="1002408"/>
          </a:xfrm>
          <a:prstGeom prst="rect">
            <a:avLst/>
          </a:prstGeom>
        </p:spPr>
      </p:pic>
      <p:sp>
        <p:nvSpPr>
          <p:cNvPr id="17" name="Text Box 6">
            <a:extLst>
              <a:ext uri="{FF2B5EF4-FFF2-40B4-BE49-F238E27FC236}">
                <a16:creationId xmlns:a16="http://schemas.microsoft.com/office/drawing/2014/main" id="{FC71B4B4-6C06-DBB6-1825-86E3069B5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7" y="3154642"/>
            <a:ext cx="2495268" cy="31474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00" dirty="0">
                <a:solidFill>
                  <a:schemeClr val="tx1"/>
                </a:solidFill>
                <a:latin typeface="Arial" panose="020B0604020202020204" pitchFamily="34" charset="0"/>
                <a:hlinkClick r:id="rId4"/>
              </a:rPr>
              <a:t>76190 Blacqueville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900" b="1" dirty="0">
                <a:solidFill>
                  <a:schemeClr val="tx1"/>
                </a:solidFill>
                <a:latin typeface="Arial" panose="020B0604020202020204" pitchFamily="34" charset="0"/>
                <a:hlinkClick r:id="rId4"/>
              </a:rPr>
              <a:t>https://www.jardivert-blacqueville.com/</a:t>
            </a:r>
            <a:endParaRPr lang="fr-FR" altLang="fr-FR" sz="9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F5B80D45-36CF-E720-1201-3FD7A673E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3" y="4218009"/>
            <a:ext cx="877157" cy="2999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0635161163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B5D96B6-AD71-C15E-BBA1-5D5CF89A4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362" y="5205485"/>
            <a:ext cx="1791657" cy="59224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1496994F-896E-D107-06C1-444162F3AAEB}"/>
              </a:ext>
            </a:extLst>
          </p:cNvPr>
          <p:cNvSpPr txBox="1"/>
          <p:nvPr/>
        </p:nvSpPr>
        <p:spPr>
          <a:xfrm>
            <a:off x="284700" y="5894685"/>
            <a:ext cx="181631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800" b="1" u="sng" kern="0" dirty="0">
                <a:solidFill>
                  <a:srgbClr val="0070C0"/>
                </a:solidFill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http://avenir-iso.fr/</a:t>
            </a:r>
            <a:endParaRPr lang="fr-FR" sz="800" kern="100" dirty="0">
              <a:solidFill>
                <a:srgbClr val="404040"/>
              </a:solidFill>
              <a:latin typeface="Impact" panose="020B0806030902050204" pitchFamily="34" charset="0"/>
              <a:ea typeface="Impact" panose="020B080603090205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800" b="1" i="0" dirty="0">
                <a:solidFill>
                  <a:srgbClr val="505050"/>
                </a:solidFill>
                <a:effectLst/>
                <a:latin typeface="Roboto" panose="02000000000000000000" pitchFamily="2" charset="0"/>
              </a:rPr>
              <a:t>76360 Barentin</a:t>
            </a:r>
          </a:p>
          <a:p>
            <a:pPr algn="ctr"/>
            <a:r>
              <a:rPr lang="fr-FR" sz="8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Tél. : 02 35 61 32 69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D44C9A7-CB86-6762-64D7-F77F6F1D28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76" y="1820829"/>
            <a:ext cx="1225853" cy="13197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6557C63-5480-5E78-8BBB-4CB694DFA4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8411" y="1820648"/>
            <a:ext cx="1536959" cy="35019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A7CF512-0A95-3785-B60D-28A4EE0165E4}"/>
              </a:ext>
            </a:extLst>
          </p:cNvPr>
          <p:cNvSpPr txBox="1"/>
          <p:nvPr/>
        </p:nvSpPr>
        <p:spPr>
          <a:xfrm>
            <a:off x="2934928" y="2296485"/>
            <a:ext cx="1348719" cy="5078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900" b="1" dirty="0" err="1">
                <a:solidFill>
                  <a:schemeClr val="tx1"/>
                </a:solidFill>
              </a:rPr>
              <a:t>J.Ch</a:t>
            </a:r>
            <a:r>
              <a:rPr lang="fr-FR" sz="900" b="1" dirty="0">
                <a:solidFill>
                  <a:schemeClr val="tx1"/>
                </a:solidFill>
              </a:rPr>
              <a:t> DES GUERROTS </a:t>
            </a:r>
          </a:p>
          <a:p>
            <a:pPr algn="ctr"/>
            <a:r>
              <a:rPr lang="fr-FR" sz="900" b="1" dirty="0">
                <a:solidFill>
                  <a:schemeClr val="tx1"/>
                </a:solidFill>
              </a:rPr>
              <a:t>76100 ROUEN</a:t>
            </a:r>
          </a:p>
          <a:p>
            <a:pPr algn="ctr"/>
            <a:r>
              <a:rPr lang="fr-FR" sz="900" b="1" dirty="0">
                <a:solidFill>
                  <a:srgbClr val="0070C0"/>
                </a:solidFill>
              </a:rPr>
              <a:t>www.allianz.fr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7D58D99-A73D-D600-D97E-01D9A5E79972}"/>
              </a:ext>
            </a:extLst>
          </p:cNvPr>
          <p:cNvSpPr txBox="1"/>
          <p:nvPr/>
        </p:nvSpPr>
        <p:spPr>
          <a:xfrm rot="19100721">
            <a:off x="-11724" y="2294747"/>
            <a:ext cx="1126886" cy="27699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0674911656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F5656DB-A918-2B2F-4538-0C330DFB6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6719" y="3833661"/>
            <a:ext cx="19770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5" name="Image 8">
            <a:extLst>
              <a:ext uri="{FF2B5EF4-FFF2-40B4-BE49-F238E27FC236}">
                <a16:creationId xmlns:a16="http://schemas.microsoft.com/office/drawing/2014/main" id="{30D60E9B-F963-0982-6B53-2157E0E23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818" y="5191612"/>
            <a:ext cx="1854357" cy="52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3808A774-E2E6-1FDE-51AD-A836044FE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3818" y="5845413"/>
            <a:ext cx="1854357" cy="5078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https://www.asdf-normandie.fr/</a:t>
            </a:r>
            <a:endParaRPr kumimoji="0" lang="fr-FR" alt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900" u="sng" dirty="0">
                <a:hlinkClick r:id="rId11"/>
              </a:rPr>
              <a:t>76760 Yerville</a:t>
            </a:r>
            <a:endParaRPr kumimoji="0" lang="fr-FR" altLang="fr-FR" sz="9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02 35 92 33 85  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424175B-7008-5C72-E8B4-4F173CD89696}"/>
              </a:ext>
            </a:extLst>
          </p:cNvPr>
          <p:cNvSpPr txBox="1"/>
          <p:nvPr/>
        </p:nvSpPr>
        <p:spPr>
          <a:xfrm rot="19460863">
            <a:off x="2266953" y="2249194"/>
            <a:ext cx="988448" cy="27699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0235733849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55A60F5-6976-60E0-185E-40FAC8034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99E9E7-3AC6-4ADA-98FD-BD43F387E624}" type="slidenum">
              <a:rPr lang="fr-FR" smtClean="0"/>
              <a:pPr/>
              <a:t>7</a:t>
            </a:fld>
            <a:endParaRPr lang="en-US" dirty="0"/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A246A654-06D8-3977-F39B-F1DCD197C5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1A3D8-2218-4C04-B289-A611D681D0CA}" type="datetimeFigureOut">
              <a:rPr lang="fr-FR" smtClean="0"/>
              <a:pPr/>
              <a:t>23/09/2024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DDA8850-10CE-B13C-AA8E-00298B7DE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016" y="375556"/>
            <a:ext cx="3340800" cy="70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6F77EE0-981B-57A2-8CBF-B305BC422ED6}"/>
              </a:ext>
            </a:extLst>
          </p:cNvPr>
          <p:cNvSpPr txBox="1"/>
          <p:nvPr/>
        </p:nvSpPr>
        <p:spPr>
          <a:xfrm>
            <a:off x="4950624" y="1127901"/>
            <a:ext cx="2092186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70C0"/>
                </a:solidFill>
              </a:rPr>
              <a:t>https://chocolatshautot.com/</a:t>
            </a:r>
          </a:p>
        </p:txBody>
      </p:sp>
      <p:pic>
        <p:nvPicPr>
          <p:cNvPr id="2052" name="Picture 4" descr="CHAUFF&amp;CAUX">
            <a:extLst>
              <a:ext uri="{FF2B5EF4-FFF2-40B4-BE49-F238E27FC236}">
                <a16:creationId xmlns:a16="http://schemas.microsoft.com/office/drawing/2014/main" id="{08A5C608-8E58-8B95-BA2F-33BD55BD9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440" y="3356999"/>
            <a:ext cx="1348719" cy="102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D7F3FB05-A581-3647-8CBA-3BCBE7ECC844}"/>
              </a:ext>
            </a:extLst>
          </p:cNvPr>
          <p:cNvSpPr txBox="1"/>
          <p:nvPr/>
        </p:nvSpPr>
        <p:spPr>
          <a:xfrm>
            <a:off x="2430215" y="4563678"/>
            <a:ext cx="194269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900" b="1" i="0" dirty="0">
                <a:solidFill>
                  <a:srgbClr val="000000"/>
                </a:solidFill>
                <a:effectLst/>
                <a:latin typeface="Lato" panose="020F0502020204030203" pitchFamily="34" charset="0"/>
                <a:hlinkClick r:id="rId14"/>
              </a:rPr>
              <a:t>76190 STE MARIE-DES-CHAMPS</a:t>
            </a:r>
          </a:p>
          <a:p>
            <a:pPr algn="ctr"/>
            <a:r>
              <a:rPr lang="fr-FR" sz="900" b="1" i="0" dirty="0">
                <a:solidFill>
                  <a:srgbClr val="000000"/>
                </a:solidFill>
                <a:effectLst/>
                <a:latin typeface="Lato" panose="020F0502020204030203" pitchFamily="34" charset="0"/>
                <a:hlinkClick r:id="rId14"/>
              </a:rPr>
              <a:t>www.chauffetcaux.fr</a:t>
            </a:r>
            <a:endParaRPr lang="fr-FR" sz="900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CE928EB-1BAA-AF4A-973A-2DC21B726076}"/>
              </a:ext>
            </a:extLst>
          </p:cNvPr>
          <p:cNvSpPr txBox="1"/>
          <p:nvPr/>
        </p:nvSpPr>
        <p:spPr>
          <a:xfrm>
            <a:off x="124513" y="1301476"/>
            <a:ext cx="1724975" cy="2462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000" b="1" dirty="0">
                <a:solidFill>
                  <a:srgbClr val="0070C0"/>
                </a:solidFill>
              </a:rPr>
              <a:t>https://www.mtf-le-trait.fr/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F6A7F295-C93D-F471-9CE1-97E5AB55F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93" y="713088"/>
            <a:ext cx="920630" cy="488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0A3A3E72-253B-BDCC-39AD-3FC6D1049FD4}"/>
              </a:ext>
            </a:extLst>
          </p:cNvPr>
          <p:cNvSpPr txBox="1"/>
          <p:nvPr/>
        </p:nvSpPr>
        <p:spPr>
          <a:xfrm>
            <a:off x="584293" y="315230"/>
            <a:ext cx="1107622" cy="2769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1200" b="1" i="0" dirty="0">
                <a:solidFill>
                  <a:srgbClr val="0070C0"/>
                </a:solidFill>
                <a:effectLst/>
                <a:latin typeface="Montserrat" panose="00000500000000000000" pitchFamily="2" charset="0"/>
              </a:rPr>
              <a:t>06 50 25 94 19</a:t>
            </a:r>
            <a:endParaRPr lang="fr-FR" sz="1200" b="1" dirty="0">
              <a:solidFill>
                <a:srgbClr val="0070C0"/>
              </a:solidFill>
            </a:endParaRPr>
          </a:p>
        </p:txBody>
      </p:sp>
      <p:pic>
        <p:nvPicPr>
          <p:cNvPr id="6" name="Picture 2" descr="Bm remorque">
            <a:extLst>
              <a:ext uri="{FF2B5EF4-FFF2-40B4-BE49-F238E27FC236}">
                <a16:creationId xmlns:a16="http://schemas.microsoft.com/office/drawing/2014/main" id="{52BB00D3-C35F-5DC3-016F-FBB633FAC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860" y="5161404"/>
            <a:ext cx="2108189" cy="60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0569EF47-5C9B-91BB-873A-B3A3C4812031}"/>
              </a:ext>
            </a:extLst>
          </p:cNvPr>
          <p:cNvSpPr txBox="1"/>
          <p:nvPr/>
        </p:nvSpPr>
        <p:spPr>
          <a:xfrm>
            <a:off x="2257180" y="5845413"/>
            <a:ext cx="2108190" cy="5078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9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  <a:hlinkClick r:id="rId17"/>
              </a:rPr>
              <a:t>https://www.bmremorque76.fr/</a:t>
            </a:r>
            <a:endParaRPr lang="fr-FR" sz="900" b="1" i="0" dirty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  <a:p>
            <a:pPr algn="ctr" fontAlgn="base"/>
            <a:r>
              <a:rPr lang="fr-FR" sz="900" b="1" i="0" dirty="0">
                <a:solidFill>
                  <a:schemeClr val="tx1"/>
                </a:solidFill>
                <a:effectLst/>
                <a:latin typeface="museo-w01-700"/>
              </a:rPr>
              <a:t>76190 Blacqueville</a:t>
            </a:r>
            <a:endParaRPr lang="fr-FR" sz="900" b="1" i="0" dirty="0">
              <a:solidFill>
                <a:schemeClr val="tx1"/>
              </a:solidFill>
              <a:effectLst/>
            </a:endParaRPr>
          </a:p>
          <a:p>
            <a:pPr algn="ctr" fontAlgn="base"/>
            <a:r>
              <a:rPr lang="fr-FR" sz="900" b="1" i="0" dirty="0">
                <a:solidFill>
                  <a:srgbClr val="0070C0"/>
                </a:solidFill>
                <a:effectLst/>
                <a:latin typeface="museo-w01-700"/>
              </a:rPr>
              <a:t>02 35 65 16 42</a:t>
            </a:r>
            <a:endParaRPr lang="fr-FR" sz="900" b="1" i="0" dirty="0">
              <a:solidFill>
                <a:srgbClr val="0070C0"/>
              </a:solidFill>
              <a:effectLst/>
            </a:endParaRPr>
          </a:p>
        </p:txBody>
      </p:sp>
      <p:pic>
        <p:nvPicPr>
          <p:cNvPr id="27" name="Picture 2" descr="VB Sports | LinkedIn">
            <a:extLst>
              <a:ext uri="{FF2B5EF4-FFF2-40B4-BE49-F238E27FC236}">
                <a16:creationId xmlns:a16="http://schemas.microsoft.com/office/drawing/2014/main" id="{22D4E907-FBA1-4AC7-9E6C-5EC174AE7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520" y="4943352"/>
            <a:ext cx="1030927" cy="90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4646200E-ECF1-412D-AAF2-7DF4E83B4865}"/>
              </a:ext>
            </a:extLst>
          </p:cNvPr>
          <p:cNvSpPr txBox="1"/>
          <p:nvPr/>
        </p:nvSpPr>
        <p:spPr>
          <a:xfrm>
            <a:off x="4501324" y="5845413"/>
            <a:ext cx="1731075" cy="5078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fr-FR" sz="900" b="1" dirty="0">
                <a:solidFill>
                  <a:schemeClr val="tx1"/>
                </a:solidFill>
                <a:latin typeface="museo-w01-700"/>
                <a:hlinkClick r:id="rId19"/>
              </a:rPr>
              <a:t>https://vbsports.fr/</a:t>
            </a:r>
            <a:endParaRPr lang="fr-FR" sz="900" b="1" dirty="0">
              <a:solidFill>
                <a:schemeClr val="tx1"/>
              </a:solidFill>
              <a:latin typeface="museo-w01-700"/>
            </a:endParaRPr>
          </a:p>
          <a:p>
            <a:pPr algn="ctr" fontAlgn="base"/>
            <a:r>
              <a:rPr lang="fr-FR" sz="900" b="1" dirty="0">
                <a:solidFill>
                  <a:srgbClr val="0070C0"/>
                </a:solidFill>
                <a:latin typeface="museo-w01-700"/>
              </a:rPr>
              <a:t>76490 RIVES EN SEINE</a:t>
            </a:r>
            <a:endParaRPr lang="fr-FR" sz="900" b="1" i="0" dirty="0">
              <a:solidFill>
                <a:srgbClr val="0070C0"/>
              </a:solidFill>
              <a:effectLst/>
              <a:latin typeface="museo-w01-700"/>
            </a:endParaRPr>
          </a:p>
          <a:p>
            <a:pPr algn="ctr" fontAlgn="base"/>
            <a:r>
              <a:rPr lang="fr-FR" sz="900" b="1" dirty="0"/>
              <a:t>02 35 56 56 19</a:t>
            </a:r>
            <a:endParaRPr lang="fr-FR" sz="900" b="1" dirty="0">
              <a:solidFill>
                <a:srgbClr val="0070C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2B1E53-FD92-411D-A66A-BAB10824FB27}"/>
              </a:ext>
            </a:extLst>
          </p:cNvPr>
          <p:cNvSpPr/>
          <p:nvPr/>
        </p:nvSpPr>
        <p:spPr>
          <a:xfrm rot="2711153">
            <a:off x="3340953" y="3418195"/>
            <a:ext cx="1056700" cy="27699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1200" b="1" u="sng" dirty="0">
                <a:solidFill>
                  <a:srgbClr val="0070C0"/>
                </a:solidFill>
                <a:latin typeface="Source Sans Pro" panose="020B0503030403020204" pitchFamily="34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02</a:t>
            </a:r>
            <a:r>
              <a:rPr lang="fr-FR" sz="1200" b="1" u="sng" dirty="0">
                <a:solidFill>
                  <a:srgbClr val="0070C0"/>
                </a:solidFill>
                <a:latin typeface="Source Sans Pro" panose="020B0503030403020204" pitchFamily="34" charset="0"/>
              </a:rPr>
              <a:t>35168478</a:t>
            </a:r>
            <a:endParaRPr lang="fr-FR" sz="1200" b="1" i="0" dirty="0">
              <a:solidFill>
                <a:srgbClr val="0070C0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05F039F9-DF75-4759-A7E6-BB4F4848650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842" y="184722"/>
            <a:ext cx="1183390" cy="554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Reca peintures logo">
            <a:extLst>
              <a:ext uri="{FF2B5EF4-FFF2-40B4-BE49-F238E27FC236}">
                <a16:creationId xmlns:a16="http://schemas.microsoft.com/office/drawing/2014/main" id="{274A2854-7089-43BD-99B5-EEFE092DF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511" y="1610304"/>
            <a:ext cx="931915" cy="93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Rectangle 2047">
            <a:extLst>
              <a:ext uri="{FF2B5EF4-FFF2-40B4-BE49-F238E27FC236}">
                <a16:creationId xmlns:a16="http://schemas.microsoft.com/office/drawing/2014/main" id="{EB39BBDE-F938-440A-9AA8-B90BA6F69545}"/>
              </a:ext>
            </a:extLst>
          </p:cNvPr>
          <p:cNvSpPr/>
          <p:nvPr/>
        </p:nvSpPr>
        <p:spPr>
          <a:xfrm>
            <a:off x="4372912" y="2616387"/>
            <a:ext cx="20166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/>
              <a:t>https://www.reca-peintures.com/</a:t>
            </a:r>
          </a:p>
        </p:txBody>
      </p:sp>
      <p:pic>
        <p:nvPicPr>
          <p:cNvPr id="1030" name="Picture 6" descr="COMPTOIR | Legrand Cerbonney">
            <a:extLst>
              <a:ext uri="{FF2B5EF4-FFF2-40B4-BE49-F238E27FC236}">
                <a16:creationId xmlns:a16="http://schemas.microsoft.com/office/drawing/2014/main" id="{3F9BB572-6B1B-40EA-A60C-C236C9911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79" y="1659066"/>
            <a:ext cx="1665597" cy="69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Rectangle 2048">
            <a:extLst>
              <a:ext uri="{FF2B5EF4-FFF2-40B4-BE49-F238E27FC236}">
                <a16:creationId xmlns:a16="http://schemas.microsoft.com/office/drawing/2014/main" id="{2E2F77E5-10FE-4B11-835F-477646141931}"/>
              </a:ext>
            </a:extLst>
          </p:cNvPr>
          <p:cNvSpPr/>
          <p:nvPr/>
        </p:nvSpPr>
        <p:spPr>
          <a:xfrm>
            <a:off x="6232399" y="2284709"/>
            <a:ext cx="16530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b="1" dirty="0"/>
              <a:t>https://www.cerbonney.com/</a:t>
            </a:r>
          </a:p>
        </p:txBody>
      </p:sp>
      <p:sp>
        <p:nvSpPr>
          <p:cNvPr id="2051" name="Rectangle 2050">
            <a:extLst>
              <a:ext uri="{FF2B5EF4-FFF2-40B4-BE49-F238E27FC236}">
                <a16:creationId xmlns:a16="http://schemas.microsoft.com/office/drawing/2014/main" id="{F75E17E3-9016-4FD2-9994-6C269EC6933D}"/>
              </a:ext>
            </a:extLst>
          </p:cNvPr>
          <p:cNvSpPr/>
          <p:nvPr/>
        </p:nvSpPr>
        <p:spPr>
          <a:xfrm>
            <a:off x="7865044" y="2303058"/>
            <a:ext cx="1146468" cy="2308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900" b="1" dirty="0">
                <a:latin typeface="Arial Black" panose="020B0A04020102020204" pitchFamily="34" charset="0"/>
              </a:rPr>
              <a:t> 02 33 89 19 00</a:t>
            </a:r>
          </a:p>
        </p:txBody>
      </p:sp>
      <p:sp>
        <p:nvSpPr>
          <p:cNvPr id="2053" name="Rectangle 2052">
            <a:extLst>
              <a:ext uri="{FF2B5EF4-FFF2-40B4-BE49-F238E27FC236}">
                <a16:creationId xmlns:a16="http://schemas.microsoft.com/office/drawing/2014/main" id="{913DC1FD-ECE7-4556-B2D4-927303EAD871}"/>
              </a:ext>
            </a:extLst>
          </p:cNvPr>
          <p:cNvSpPr/>
          <p:nvPr/>
        </p:nvSpPr>
        <p:spPr>
          <a:xfrm>
            <a:off x="4852944" y="2843278"/>
            <a:ext cx="1107996" cy="23083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900" b="1" dirty="0">
                <a:solidFill>
                  <a:srgbClr val="050505"/>
                </a:solidFill>
                <a:latin typeface="Arial Black" panose="020B0A04020102020204" pitchFamily="34" charset="0"/>
              </a:rPr>
              <a:t>05 61 50 55 50</a:t>
            </a:r>
            <a:endParaRPr lang="fr-FR" sz="900" b="1" dirty="0">
              <a:latin typeface="Arial Black" panose="020B0A04020102020204" pitchFamily="34" charset="0"/>
            </a:endParaRPr>
          </a:p>
        </p:txBody>
      </p:sp>
      <p:pic>
        <p:nvPicPr>
          <p:cNvPr id="2055" name="Image 2054">
            <a:extLst>
              <a:ext uri="{FF2B5EF4-FFF2-40B4-BE49-F238E27FC236}">
                <a16:creationId xmlns:a16="http://schemas.microsoft.com/office/drawing/2014/main" id="{7C948D07-4104-428C-B41A-0AD646EAC84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430" y="1717440"/>
            <a:ext cx="2299378" cy="1284812"/>
          </a:xfrm>
          <a:prstGeom prst="rect">
            <a:avLst/>
          </a:prstGeom>
        </p:spPr>
      </p:pic>
      <p:sp>
        <p:nvSpPr>
          <p:cNvPr id="2057" name="ZoneTexte 2056">
            <a:extLst>
              <a:ext uri="{FF2B5EF4-FFF2-40B4-BE49-F238E27FC236}">
                <a16:creationId xmlns:a16="http://schemas.microsoft.com/office/drawing/2014/main" id="{0476C5E5-BBF2-4DFC-80FC-DB96A7A592E5}"/>
              </a:ext>
            </a:extLst>
          </p:cNvPr>
          <p:cNvSpPr txBox="1"/>
          <p:nvPr/>
        </p:nvSpPr>
        <p:spPr>
          <a:xfrm>
            <a:off x="9774458" y="2327624"/>
            <a:ext cx="1194921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Baudouin HENRY</a:t>
            </a:r>
          </a:p>
          <a:p>
            <a:pPr algn="ctr"/>
            <a:r>
              <a:rPr lang="fr-FR" sz="1000" b="1" dirty="0"/>
              <a:t>YERVILLE 76760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4BC2D57-8224-485A-9293-F4DE136EF33B}"/>
              </a:ext>
            </a:extLst>
          </p:cNvPr>
          <p:cNvSpPr txBox="1"/>
          <p:nvPr/>
        </p:nvSpPr>
        <p:spPr>
          <a:xfrm>
            <a:off x="9829982" y="2728788"/>
            <a:ext cx="1083871" cy="24622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0232705620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058" name="Rectangle 2057">
            <a:extLst>
              <a:ext uri="{FF2B5EF4-FFF2-40B4-BE49-F238E27FC236}">
                <a16:creationId xmlns:a16="http://schemas.microsoft.com/office/drawing/2014/main" id="{3456D1DA-20D8-4635-9818-1203683A28BB}"/>
              </a:ext>
            </a:extLst>
          </p:cNvPr>
          <p:cNvSpPr/>
          <p:nvPr/>
        </p:nvSpPr>
        <p:spPr>
          <a:xfrm>
            <a:off x="9087018" y="3035220"/>
            <a:ext cx="2970685" cy="2308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900" b="1" dirty="0"/>
              <a:t>https://www.facebook.com/BaudouinHENRYCouverture/</a:t>
            </a:r>
          </a:p>
        </p:txBody>
      </p:sp>
      <p:pic>
        <p:nvPicPr>
          <p:cNvPr id="1032" name="Picture 8" descr="Logo pmd 2 copie">
            <a:extLst>
              <a:ext uri="{FF2B5EF4-FFF2-40B4-BE49-F238E27FC236}">
                <a16:creationId xmlns:a16="http://schemas.microsoft.com/office/drawing/2014/main" id="{A84CC77F-A5CB-44F9-AD0F-89639871A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37" y="1095829"/>
            <a:ext cx="11525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64912418-A59C-4941-9D47-1A791D38683D}"/>
              </a:ext>
            </a:extLst>
          </p:cNvPr>
          <p:cNvSpPr/>
          <p:nvPr/>
        </p:nvSpPr>
        <p:spPr>
          <a:xfrm>
            <a:off x="9119374" y="1116049"/>
            <a:ext cx="1904689" cy="2154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800" b="1" dirty="0">
                <a:latin typeface="Arial Black" panose="020B0A04020102020204" pitchFamily="34" charset="0"/>
              </a:rPr>
              <a:t> 77340 PONTAULT-COMBAULT</a:t>
            </a:r>
          </a:p>
        </p:txBody>
      </p:sp>
      <p:pic>
        <p:nvPicPr>
          <p:cNvPr id="1034" name="Picture 10" descr="Pose pub">
            <a:extLst>
              <a:ext uri="{FF2B5EF4-FFF2-40B4-BE49-F238E27FC236}">
                <a16:creationId xmlns:a16="http://schemas.microsoft.com/office/drawing/2014/main" id="{92B244A0-D451-46D8-9DE4-429FF29C4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974" y="3208370"/>
            <a:ext cx="1032048" cy="10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6065BA22-EE92-4EE4-99F0-9DE63793B4BB}"/>
              </a:ext>
            </a:extLst>
          </p:cNvPr>
          <p:cNvSpPr/>
          <p:nvPr/>
        </p:nvSpPr>
        <p:spPr>
          <a:xfrm>
            <a:off x="4827260" y="4468003"/>
            <a:ext cx="1107996" cy="2308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900" b="1" dirty="0">
                <a:solidFill>
                  <a:srgbClr val="050505"/>
                </a:solidFill>
                <a:latin typeface="Arial Black" panose="020B0A04020102020204" pitchFamily="34" charset="0"/>
              </a:rPr>
              <a:t>02 55 59 54 32</a:t>
            </a:r>
            <a:endParaRPr lang="fr-FR" sz="900" b="1" dirty="0">
              <a:latin typeface="Arial Black" panose="020B0A04020102020204" pitchFamily="34" charset="0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8C2ED12E-9FCF-4872-B12D-CC18E27EC51B}"/>
              </a:ext>
            </a:extLst>
          </p:cNvPr>
          <p:cNvSpPr/>
          <p:nvPr/>
        </p:nvSpPr>
        <p:spPr>
          <a:xfrm>
            <a:off x="4382871" y="4227292"/>
            <a:ext cx="22926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/>
              <a:t>https://www.facebook.com/cdpose50/</a:t>
            </a:r>
          </a:p>
        </p:txBody>
      </p:sp>
      <p:sp>
        <p:nvSpPr>
          <p:cNvPr id="2062" name="Rectangle 2061">
            <a:extLst>
              <a:ext uri="{FF2B5EF4-FFF2-40B4-BE49-F238E27FC236}">
                <a16:creationId xmlns:a16="http://schemas.microsoft.com/office/drawing/2014/main" id="{6F013367-2BDD-4FE5-937E-D5D2DFF5EA95}"/>
              </a:ext>
            </a:extLst>
          </p:cNvPr>
          <p:cNvSpPr/>
          <p:nvPr/>
        </p:nvSpPr>
        <p:spPr>
          <a:xfrm>
            <a:off x="6897314" y="4131314"/>
            <a:ext cx="1688687" cy="5078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900" b="1" dirty="0">
                <a:solidFill>
                  <a:srgbClr val="2B2B2B"/>
                </a:solidFill>
                <a:latin typeface="Raleway" panose="020B0503030101060003" pitchFamily="34" charset="0"/>
              </a:rPr>
              <a:t>Sarl Jean-Louis COUENNE</a:t>
            </a:r>
            <a:br>
              <a:rPr lang="fr-FR" sz="900" b="1" dirty="0">
                <a:solidFill>
                  <a:srgbClr val="2B2B2B"/>
                </a:solidFill>
                <a:latin typeface="Raleway" panose="020B0503030101060003" pitchFamily="34" charset="0"/>
              </a:rPr>
            </a:br>
            <a:r>
              <a:rPr lang="fr-FR" sz="900" b="1" dirty="0">
                <a:solidFill>
                  <a:srgbClr val="2B2B2B"/>
                </a:solidFill>
                <a:latin typeface="Raleway" panose="020B0503030101060003" pitchFamily="34" charset="0"/>
              </a:rPr>
              <a:t>50300 Ponts</a:t>
            </a:r>
          </a:p>
          <a:p>
            <a:pPr algn="ctr"/>
            <a:r>
              <a:rPr lang="fr-FR" sz="900" b="1" dirty="0">
                <a:solidFill>
                  <a:srgbClr val="2B2B2B"/>
                </a:solidFill>
                <a:latin typeface="Raleway" panose="020B0503030101060003" pitchFamily="34" charset="0"/>
              </a:rPr>
              <a:t>Tél. : 02 33 58 65 05</a:t>
            </a:r>
            <a:endParaRPr lang="fr-FR" sz="900" b="1" i="0" dirty="0">
              <a:solidFill>
                <a:srgbClr val="2B2B2B"/>
              </a:solidFill>
              <a:effectLst/>
              <a:latin typeface="Raleway" panose="020B0503030101060003" pitchFamily="34" charset="0"/>
            </a:endParaRPr>
          </a:p>
        </p:txBody>
      </p:sp>
      <p:pic>
        <p:nvPicPr>
          <p:cNvPr id="2064" name="Image 2063">
            <a:extLst>
              <a:ext uri="{FF2B5EF4-FFF2-40B4-BE49-F238E27FC236}">
                <a16:creationId xmlns:a16="http://schemas.microsoft.com/office/drawing/2014/main" id="{E9105D45-49C0-455F-BA5F-F7C86070F18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731" y="2818095"/>
            <a:ext cx="2280561" cy="1093500"/>
          </a:xfrm>
          <a:prstGeom prst="rect">
            <a:avLst/>
          </a:prstGeom>
        </p:spPr>
      </p:pic>
      <p:sp>
        <p:nvSpPr>
          <p:cNvPr id="2065" name="Rectangle 2064">
            <a:extLst>
              <a:ext uri="{FF2B5EF4-FFF2-40B4-BE49-F238E27FC236}">
                <a16:creationId xmlns:a16="http://schemas.microsoft.com/office/drawing/2014/main" id="{EA0EFD98-2BCE-451B-8125-A396E66402B6}"/>
              </a:ext>
            </a:extLst>
          </p:cNvPr>
          <p:cNvSpPr/>
          <p:nvPr/>
        </p:nvSpPr>
        <p:spPr>
          <a:xfrm>
            <a:off x="6617723" y="3845680"/>
            <a:ext cx="22317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000" b="1" dirty="0"/>
              <a:t>https://www.sarljeanlouiscouenne.fr/</a:t>
            </a: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917ED79-491B-402D-B22F-309CCB849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587" y="3559800"/>
            <a:ext cx="2443920" cy="127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6" name="Rectangle 2065">
            <a:extLst>
              <a:ext uri="{FF2B5EF4-FFF2-40B4-BE49-F238E27FC236}">
                <a16:creationId xmlns:a16="http://schemas.microsoft.com/office/drawing/2014/main" id="{7791007A-D97E-4E46-8032-0F44BAD6C294}"/>
              </a:ext>
            </a:extLst>
          </p:cNvPr>
          <p:cNvSpPr/>
          <p:nvPr/>
        </p:nvSpPr>
        <p:spPr>
          <a:xfrm>
            <a:off x="10200366" y="3497105"/>
            <a:ext cx="1107996" cy="2308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900" dirty="0">
                <a:solidFill>
                  <a:srgbClr val="050505"/>
                </a:solidFill>
                <a:latin typeface="Arial Black" panose="020B0A04020102020204" pitchFamily="34" charset="0"/>
              </a:rPr>
              <a:t>06 08 95 17 69</a:t>
            </a:r>
            <a:endParaRPr lang="fr-FR" sz="900" dirty="0">
              <a:latin typeface="Arial Black" panose="020B0A04020102020204" pitchFamily="34" charset="0"/>
            </a:endParaRPr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54232EFE-C850-476A-B179-C003F09B6D0A}"/>
              </a:ext>
            </a:extLst>
          </p:cNvPr>
          <p:cNvSpPr/>
          <p:nvPr/>
        </p:nvSpPr>
        <p:spPr>
          <a:xfrm>
            <a:off x="8897107" y="4841320"/>
            <a:ext cx="32576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/>
              <a:t>https://</a:t>
            </a:r>
            <a:r>
              <a:rPr lang="fr-FR" sz="800" b="1" dirty="0"/>
              <a:t>www</a:t>
            </a:r>
            <a:r>
              <a:rPr lang="fr-FR" sz="800" dirty="0"/>
              <a:t>.facebook.com/profile.php?id=100063588458522&amp;sk=about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D2468FC-D886-4873-A9B5-1B45A21686B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964" y="121994"/>
            <a:ext cx="2048578" cy="70156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812A3AD-3455-486B-B083-4C4BAD35EB3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94" y="392054"/>
            <a:ext cx="1701490" cy="8382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569069A-1F62-EA8E-FFF6-9B979AA72C6C}"/>
              </a:ext>
            </a:extLst>
          </p:cNvPr>
          <p:cNvSpPr txBox="1"/>
          <p:nvPr/>
        </p:nvSpPr>
        <p:spPr>
          <a:xfrm rot="19460863">
            <a:off x="1950070" y="454603"/>
            <a:ext cx="1087395" cy="27699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0231410919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47D702FA-ECB5-48C4-9670-6742F8873869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361" y="5129063"/>
            <a:ext cx="1378475" cy="137847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514BA18-26E2-4FE5-A5F6-9EAB252BA5A0}"/>
              </a:ext>
            </a:extLst>
          </p:cNvPr>
          <p:cNvSpPr/>
          <p:nvPr/>
        </p:nvSpPr>
        <p:spPr>
          <a:xfrm>
            <a:off x="8355002" y="6261317"/>
            <a:ext cx="2161169" cy="246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1000" dirty="0"/>
              <a:t>https://www.lespiscinesmoreau.com/</a:t>
            </a:r>
          </a:p>
        </p:txBody>
      </p:sp>
      <p:pic>
        <p:nvPicPr>
          <p:cNvPr id="2060" name="Image 2059">
            <a:extLst>
              <a:ext uri="{FF2B5EF4-FFF2-40B4-BE49-F238E27FC236}">
                <a16:creationId xmlns:a16="http://schemas.microsoft.com/office/drawing/2014/main" id="{88567AD0-FB4D-4F4C-80B9-3CC75417620B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837" y="5326340"/>
            <a:ext cx="1340576" cy="8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4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avec coins arrondis en diagonale 7">
            <a:extLst>
              <a:ext uri="{FF2B5EF4-FFF2-40B4-BE49-F238E27FC236}">
                <a16:creationId xmlns:a16="http://schemas.microsoft.com/office/drawing/2014/main" id="{65484BAB-9964-44CE-8CC1-BA6EE3A80D74}"/>
              </a:ext>
            </a:extLst>
          </p:cNvPr>
          <p:cNvSpPr/>
          <p:nvPr/>
        </p:nvSpPr>
        <p:spPr>
          <a:xfrm>
            <a:off x="0" y="0"/>
            <a:ext cx="12192000" cy="1441775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 de texte 30">
            <a:extLst>
              <a:ext uri="{FF2B5EF4-FFF2-40B4-BE49-F238E27FC236}">
                <a16:creationId xmlns:a16="http://schemas.microsoft.com/office/drawing/2014/main" id="{77403C48-758B-420E-88C4-445D6F91CF2E}"/>
              </a:ext>
            </a:extLst>
          </p:cNvPr>
          <p:cNvSpPr txBox="1"/>
          <p:nvPr/>
        </p:nvSpPr>
        <p:spPr>
          <a:xfrm>
            <a:off x="1139409" y="692498"/>
            <a:ext cx="10106275" cy="532530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ln>
                  <a:noFill/>
                </a:ln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Rejoignez mon projet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n>
                  <a:noFill/>
                </a:ln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Vous pouvez retrouver un dossier complet sur notre site (dossier partenariat)-Flashez le QR  Code ci-dessous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ln>
                  <a:noFill/>
                </a:ln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600" b="1" dirty="0">
                <a:ln>
                  <a:noFill/>
                </a:ln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Tous les passionnés sont les bienvenus !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ln>
                  <a:noFill/>
                </a:ln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 bientôt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ln>
                  <a:noFill/>
                </a:ln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MATTHEO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0674911656 (Matthieu)</a:t>
            </a:r>
            <a:endParaRPr lang="fr-FR" sz="1400" b="1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9E7F3DE-8815-4F6E-9F44-DA2C5B2C719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469" y="1858654"/>
            <a:ext cx="1051640" cy="99465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BA39D8B-FD28-4DAC-932B-0C5B90E5E5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12" y="4959224"/>
            <a:ext cx="1019911" cy="101991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3607226-79B4-4BB8-BEB9-2479140108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4869">
            <a:off x="9794165" y="635393"/>
            <a:ext cx="2280218" cy="70140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F474791-F2C7-4408-A148-A4D5692D7F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022" y="4666105"/>
            <a:ext cx="1361472" cy="11532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2218041-F120-40B6-82A9-9DF51554FF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978" y="4504336"/>
            <a:ext cx="1405420" cy="13888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8422977-F390-47E6-BB0E-F44C7534F4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1084">
            <a:off x="281169" y="644657"/>
            <a:ext cx="2279886" cy="7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4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nté et remise en forme 16 x 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783_TF02922391.potx" id="{A5D73F9F-E09F-4864-AB43-E7AC60514D19}" vid="{B9A23DD6-6951-4C28-A7DB-96EAC2CD1CB8}"/>
    </a:ext>
  </a:extLst>
</a:theme>
</file>

<file path=ppt/theme/theme2.xml><?xml version="1.0" encoding="utf-8"?>
<a:theme xmlns:a="http://schemas.openxmlformats.org/drawingml/2006/main" name="Thème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  Santé et remise en forme (grand écran)</Template>
  <TotalTime>301</TotalTime>
  <Words>789</Words>
  <Application>Microsoft Office PowerPoint</Application>
  <PresentationFormat>Grand écran</PresentationFormat>
  <Paragraphs>87</Paragraphs>
  <Slides>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Impact</vt:lpstr>
      <vt:lpstr>Lato</vt:lpstr>
      <vt:lpstr>Montserrat</vt:lpstr>
      <vt:lpstr>museo-w01-700</vt:lpstr>
      <vt:lpstr>Raleway</vt:lpstr>
      <vt:lpstr>Roboto</vt:lpstr>
      <vt:lpstr>Source Sans Pro</vt:lpstr>
      <vt:lpstr>Santé et remise en forme 16 x 9</vt:lpstr>
      <vt:lpstr>MATTHEO DAUVERGNE</vt:lpstr>
      <vt:lpstr>Je m’appelle MATTHEO DAUVERGNE je suis normand et j’habite a Blacqueville (76190)  J’ai 14 ans et j’ai débuté le Karting de compétition à 8 ans en catégorie Minime  Je suis passé en Cadet en 2021 où j’étais un des plus jeunes, et  j’ai remporté le titre de CHAMPION DE France CADET Dés ma 1 ère année dans cette catégorie.   Ce titre m’a permis d’avoir ma 1ére expérience internationale  à BARHEIN en décembre 2021 avec l'équipe de France Rotax  que je rejoins de nouveau en octobre 2024 à sarno (Italie)    </vt:lpstr>
      <vt:lpstr>CHAMPION DE France CADET 2021 COMME Certains pilotes F1,F2 : E.OCON, Ch. LECLERC, Th. POURCHAIRE ..</vt:lpstr>
      <vt:lpstr>Présentation PowerPoint</vt:lpstr>
      <vt:lpstr>Présentation PowerPoint</vt:lpstr>
      <vt:lpstr>En plus de participer à une belle aventure vous BENEFICIEZ D’UN AVANTAGE FISCAL  !! GRACE A notre association sportive TMK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MATTHEO DAUVERGNE</dc:title>
  <dc:creator>PHILIPPE dauvergne</dc:creator>
  <cp:lastModifiedBy>PHILIPPE dauvergne</cp:lastModifiedBy>
  <cp:revision>9</cp:revision>
  <dcterms:created xsi:type="dcterms:W3CDTF">2024-02-08T10:01:54Z</dcterms:created>
  <dcterms:modified xsi:type="dcterms:W3CDTF">2024-09-23T12:55:31Z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